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304" r:id="rId4"/>
    <p:sldId id="258" r:id="rId5"/>
    <p:sldId id="259" r:id="rId6"/>
    <p:sldId id="298" r:id="rId7"/>
    <p:sldId id="260" r:id="rId8"/>
    <p:sldId id="261" r:id="rId9"/>
    <p:sldId id="262" r:id="rId10"/>
    <p:sldId id="263" r:id="rId11"/>
    <p:sldId id="305" r:id="rId12"/>
    <p:sldId id="306" r:id="rId13"/>
    <p:sldId id="265" r:id="rId14"/>
    <p:sldId id="313" r:id="rId15"/>
    <p:sldId id="266" r:id="rId16"/>
    <p:sldId id="267" r:id="rId17"/>
    <p:sldId id="268" r:id="rId18"/>
    <p:sldId id="269" r:id="rId19"/>
    <p:sldId id="303" r:id="rId20"/>
    <p:sldId id="299" r:id="rId21"/>
    <p:sldId id="270" r:id="rId22"/>
    <p:sldId id="271" r:id="rId23"/>
    <p:sldId id="272" r:id="rId24"/>
    <p:sldId id="273" r:id="rId25"/>
    <p:sldId id="302" r:id="rId26"/>
    <p:sldId id="274" r:id="rId27"/>
    <p:sldId id="275" r:id="rId28"/>
    <p:sldId id="314" r:id="rId29"/>
    <p:sldId id="276" r:id="rId30"/>
    <p:sldId id="277" r:id="rId31"/>
    <p:sldId id="278" r:id="rId32"/>
    <p:sldId id="279" r:id="rId33"/>
    <p:sldId id="280" r:id="rId34"/>
    <p:sldId id="281" r:id="rId35"/>
    <p:sldId id="297" r:id="rId36"/>
    <p:sldId id="282" r:id="rId37"/>
    <p:sldId id="283" r:id="rId38"/>
    <p:sldId id="284" r:id="rId39"/>
    <p:sldId id="300" r:id="rId40"/>
    <p:sldId id="287" r:id="rId41"/>
    <p:sldId id="288" r:id="rId42"/>
    <p:sldId id="310" r:id="rId43"/>
    <p:sldId id="308" r:id="rId44"/>
    <p:sldId id="309" r:id="rId45"/>
    <p:sldId id="289" r:id="rId46"/>
    <p:sldId id="311" r:id="rId47"/>
    <p:sldId id="312" r:id="rId48"/>
    <p:sldId id="290" r:id="rId49"/>
    <p:sldId id="291" r:id="rId50"/>
    <p:sldId id="292" r:id="rId51"/>
    <p:sldId id="293" r:id="rId52"/>
    <p:sldId id="295" r:id="rId53"/>
    <p:sldId id="315" r:id="rId54"/>
    <p:sldId id="307" r:id="rId55"/>
    <p:sldId id="30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4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9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8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8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4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0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23B-E338-4964-8257-4F4BEE4389C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523B-E338-4964-8257-4F4BEE4389C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A8384-5CD6-40B5-82FF-7BD1666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8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SYSTEMS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2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0" y="0"/>
            <a:ext cx="9194800" cy="1219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a rule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28347" r="20476" b="14159"/>
          <a:stretch/>
        </p:blipFill>
        <p:spPr bwMode="auto">
          <a:xfrm>
            <a:off x="889000" y="1498600"/>
            <a:ext cx="73152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0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Chinook 47 Helicopter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r>
              <a:rPr lang="en-US" dirty="0" smtClean="0"/>
              <a:t>System for testing and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3" t="32507" r="22381" b="29921"/>
          <a:stretch/>
        </p:blipFill>
        <p:spPr bwMode="auto">
          <a:xfrm>
            <a:off x="7883" y="506156"/>
            <a:ext cx="9093274" cy="574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3" y="0"/>
            <a:ext cx="9093274" cy="838200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SYSTEM with Failure Detection and Reconfiguration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000" y="1066800"/>
            <a:ext cx="3276600" cy="6096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control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0" y="1371600"/>
            <a:ext cx="11430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Aircraft Dynamics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1382110"/>
            <a:ext cx="16002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Controller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2743200"/>
            <a:ext cx="16002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ESTIMATOR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95600" y="3238500"/>
            <a:ext cx="1524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95600" y="2372710"/>
            <a:ext cx="0" cy="8657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95600" y="3238500"/>
            <a:ext cx="0" cy="17907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190013" y="3238500"/>
            <a:ext cx="234438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477000" y="3238500"/>
            <a:ext cx="2" cy="17907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505200" y="4629150"/>
            <a:ext cx="2971800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086600" y="3276600"/>
            <a:ext cx="1862157" cy="895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 MEASUREMENTS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4367540"/>
            <a:ext cx="14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Reconfiguration control signals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990600" y="1066800"/>
            <a:ext cx="5715000" cy="30670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70912" y="5105400"/>
            <a:ext cx="1010887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Failure Detection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4267200" y="5105400"/>
            <a:ext cx="1010887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Failure Diagnosis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2590801" y="51054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Failure Model Estimation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381000" y="5029200"/>
            <a:ext cx="18669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RECONFIGURATION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55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0" y="37530"/>
            <a:ext cx="9027841" cy="323907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Implementation of Rule-Based Control System.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1" t="46519" r="21617" b="28322"/>
          <a:stretch/>
        </p:blipFill>
        <p:spPr bwMode="auto">
          <a:xfrm>
            <a:off x="0" y="3352800"/>
            <a:ext cx="905741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6019800"/>
            <a:ext cx="4876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Handelman</a:t>
            </a:r>
            <a:r>
              <a:rPr lang="en-US" sz="2400" dirty="0" smtClean="0"/>
              <a:t> and Stengel 1989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11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714" r="19524" b="6032"/>
          <a:stretch/>
        </p:blipFill>
        <p:spPr bwMode="auto">
          <a:xfrm>
            <a:off x="21771" y="138595"/>
            <a:ext cx="9122229" cy="671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5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3437"/>
            <a:ext cx="8229600" cy="8683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High level control logic </a:t>
            </a:r>
          </a:p>
          <a:p>
            <a:r>
              <a:rPr lang="en-US" dirty="0" smtClean="0"/>
              <a:t>High level reconfiguration logic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32507" r="22381" b="12381"/>
          <a:stretch/>
        </p:blipFill>
        <p:spPr bwMode="auto">
          <a:xfrm>
            <a:off x="-25400" y="152400"/>
            <a:ext cx="9114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1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 t="16508" r="13810" b="6032"/>
          <a:stretch/>
        </p:blipFill>
        <p:spPr bwMode="auto">
          <a:xfrm>
            <a:off x="283028" y="217713"/>
            <a:ext cx="8860972" cy="66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6248400"/>
            <a:ext cx="3581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True/False signal is propagated bottom up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876800" y="60198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2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14476" r="20159" b="11111"/>
          <a:stretch/>
        </p:blipFill>
        <p:spPr bwMode="auto">
          <a:xfrm>
            <a:off x="0" y="468084"/>
            <a:ext cx="8926287" cy="637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5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59140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Response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1"/>
            <a:ext cx="8458200" cy="5333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then Else rules use measurement of specific ordered by them parameters</a:t>
            </a:r>
            <a:endParaRPr lang="en-US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23634" r="12538" b="9079"/>
          <a:stretch/>
        </p:blipFill>
        <p:spPr bwMode="auto">
          <a:xfrm>
            <a:off x="21153" y="1019450"/>
            <a:ext cx="7924801" cy="508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795" y="5617190"/>
            <a:ext cx="3670005" cy="101220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Pitch Rate sensor stuck 14 </a:t>
            </a:r>
            <a:r>
              <a:rPr lang="en-US" sz="2000" dirty="0" err="1" smtClean="0"/>
              <a:t>deg</a:t>
            </a:r>
            <a:r>
              <a:rPr lang="en-US" sz="2000" dirty="0" smtClean="0"/>
              <a:t>/s from nominal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13632" y="5715000"/>
            <a:ext cx="4876800" cy="9144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Forward collective pitch control stuck 2.5cm from nominal (controls saturate at +/- 15cm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1143000" y="2743200"/>
            <a:ext cx="12192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33400" y="3657600"/>
            <a:ext cx="838200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648200" y="4495800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7010400" cy="31242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/>
              <a:t>Inference can be fuzzy</a:t>
            </a:r>
          </a:p>
          <a:p>
            <a:r>
              <a:rPr lang="en-US" dirty="0" smtClean="0"/>
              <a:t>Inference can use neural net</a:t>
            </a:r>
          </a:p>
          <a:p>
            <a:r>
              <a:rPr lang="en-US" dirty="0" smtClean="0"/>
              <a:t>Inference can be based on search</a:t>
            </a:r>
          </a:p>
          <a:p>
            <a:r>
              <a:rPr lang="en-US" dirty="0" smtClean="0"/>
              <a:t>Inference can be probabilistic</a:t>
            </a:r>
          </a:p>
          <a:p>
            <a:r>
              <a:rPr lang="en-US" dirty="0" smtClean="0"/>
              <a:t>Inference can use higher-order-logic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267200"/>
            <a:ext cx="71628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Any system, including a robot, can be made self-checking, fault – tolerant and reconfigurable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6019800"/>
            <a:ext cx="50292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system based or not on fuzzy logic can be used for this task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45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– Classical Expert Systems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Can incorporate Neural, Genetic and Fuzzy Components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2" t="38735" r="25243" b="25841"/>
          <a:stretch/>
        </p:blipFill>
        <p:spPr bwMode="auto">
          <a:xfrm>
            <a:off x="228600" y="1295400"/>
            <a:ext cx="7438030" cy="385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7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135563"/>
          </a:xfrm>
          <a:solidFill>
            <a:srgbClr val="FFFF00"/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16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of Knowledge Representation: </a:t>
            </a:r>
          </a:p>
          <a:p>
            <a:pPr marL="0" indent="0" algn="ctr">
              <a:buNone/>
            </a:pP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1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t="16762" r="26667" b="11872"/>
          <a:stretch/>
        </p:blipFill>
        <p:spPr bwMode="auto">
          <a:xfrm>
            <a:off x="76200" y="11465"/>
            <a:ext cx="7772400" cy="684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1676400"/>
            <a:ext cx="36576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Often used are: sets, schemes, frames and databases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048000" y="1999566"/>
            <a:ext cx="457200" cy="57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00400" y="2322731"/>
            <a:ext cx="533400" cy="268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3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25397" r="15714" b="14667"/>
          <a:stretch/>
        </p:blipFill>
        <p:spPr bwMode="auto">
          <a:xfrm>
            <a:off x="762000" y="1143000"/>
            <a:ext cx="8207829" cy="513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772400" y="6126163"/>
            <a:ext cx="762000" cy="35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t="17778" r="17936" b="16953"/>
          <a:stretch/>
        </p:blipFill>
        <p:spPr bwMode="auto">
          <a:xfrm>
            <a:off x="-21771" y="1104039"/>
            <a:ext cx="9165771" cy="532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0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17269" r="11111" b="11365"/>
          <a:stretch/>
        </p:blipFill>
        <p:spPr bwMode="auto">
          <a:xfrm>
            <a:off x="0" y="647751"/>
            <a:ext cx="9144000" cy="600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1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1"/>
            <a:ext cx="8763000" cy="42672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Decision Tree: </a:t>
            </a:r>
          </a:p>
          <a:p>
            <a:pPr marL="0" indent="0" algn="ctr">
              <a:buNone/>
            </a:pP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0" y="3733800"/>
            <a:ext cx="4648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 will illustrate some of these concepts on examples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0200" y="5311239"/>
            <a:ext cx="4648200" cy="144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We will discuss forward chaining and backward chaining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15238" r="23175" b="10349"/>
          <a:stretch/>
        </p:blipFill>
        <p:spPr bwMode="auto">
          <a:xfrm>
            <a:off x="-76200" y="4468"/>
            <a:ext cx="8534400" cy="688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1828800"/>
            <a:ext cx="5105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2743200"/>
            <a:ext cx="5256810" cy="985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3733800"/>
            <a:ext cx="5257800" cy="1005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4800600"/>
            <a:ext cx="5257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867400"/>
            <a:ext cx="5562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304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to “20 questions”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762000"/>
            <a:ext cx="4724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Forward chaining is data driven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Backward chaining is goal driven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5867400"/>
            <a:ext cx="20574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see an animal, you ask what is this animal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0" t="21841" r="20793" b="32953"/>
          <a:stretch/>
        </p:blipFill>
        <p:spPr bwMode="auto">
          <a:xfrm>
            <a:off x="0" y="21771"/>
            <a:ext cx="8991600" cy="469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4715334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Forward chaining is data driven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Backward chaining is goal driven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286000"/>
            <a:ext cx="58674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know animal name, you ask why this is the specified by name animal, what attributes testify to this decision.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14400" y="4715334"/>
            <a:ext cx="6858000" cy="13044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457200" y="5715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172200"/>
            <a:ext cx="20574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Keep in mind, apply.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4343400" cy="685800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Animal Decision Tree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00800" y="19812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Parameters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404811" y="3056021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Rules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428874" y="41910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Programs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 rot="20850922">
            <a:off x="4782545" y="2377573"/>
            <a:ext cx="1600200" cy="15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728073">
            <a:off x="4171056" y="3516051"/>
            <a:ext cx="233234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47289">
            <a:off x="4896845" y="3006093"/>
            <a:ext cx="138764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20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6254" r="27301" b="18222"/>
          <a:stretch/>
        </p:blipFill>
        <p:spPr bwMode="auto">
          <a:xfrm>
            <a:off x="457200" y="990600"/>
            <a:ext cx="8294914" cy="561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62"/>
            <a:ext cx="9144000" cy="14017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expert systems are based on rules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9511" r="21746" b="16783"/>
          <a:stretch/>
        </p:blipFill>
        <p:spPr bwMode="auto">
          <a:xfrm>
            <a:off x="-25400" y="1397000"/>
            <a:ext cx="8294914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22095" r="10157" b="9587"/>
          <a:stretch/>
        </p:blipFill>
        <p:spPr bwMode="auto">
          <a:xfrm>
            <a:off x="10886" y="1001485"/>
            <a:ext cx="9274629" cy="585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200" y="3657600"/>
            <a:ext cx="4637315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5" t="18286" r="33333" b="13397"/>
          <a:stretch/>
        </p:blipFill>
        <p:spPr bwMode="auto">
          <a:xfrm>
            <a:off x="457200" y="68921"/>
            <a:ext cx="7924800" cy="678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2133600"/>
            <a:ext cx="1828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Rules call rules as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4419600"/>
            <a:ext cx="18288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Rules are data driven: </a:t>
            </a:r>
            <a:r>
              <a:rPr lang="en-US" dirty="0" smtClean="0">
                <a:solidFill>
                  <a:srgbClr val="FF0000"/>
                </a:solidFill>
              </a:rPr>
              <a:t>size, sound, neck, trunk.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29207" r="13016" b="17714"/>
          <a:stretch/>
        </p:blipFill>
        <p:spPr bwMode="auto">
          <a:xfrm>
            <a:off x="0" y="1519496"/>
            <a:ext cx="9144000" cy="470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6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26667" r="18730" b="32191"/>
          <a:stretch/>
        </p:blipFill>
        <p:spPr bwMode="auto">
          <a:xfrm>
            <a:off x="21771" y="1962955"/>
            <a:ext cx="9122229" cy="346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1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14222" r="25238" b="8318"/>
          <a:stretch/>
        </p:blipFill>
        <p:spPr bwMode="auto">
          <a:xfrm>
            <a:off x="1371600" y="0"/>
            <a:ext cx="7139137" cy="6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2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 LANGUAGES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Expert Systems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4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3" t="22349" r="26825" b="14666"/>
          <a:stretch/>
        </p:blipFill>
        <p:spPr bwMode="auto">
          <a:xfrm>
            <a:off x="228600" y="533400"/>
            <a:ext cx="8564734" cy="63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4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3" t="17778" r="10476" b="15174"/>
          <a:stretch/>
        </p:blipFill>
        <p:spPr bwMode="auto">
          <a:xfrm>
            <a:off x="-10886" y="457200"/>
            <a:ext cx="8904516" cy="574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6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23111" r="22857" b="23048"/>
          <a:stretch/>
        </p:blipFill>
        <p:spPr bwMode="auto">
          <a:xfrm>
            <a:off x="152399" y="1295400"/>
            <a:ext cx="8901229" cy="507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7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 LANGUAGES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 </a:t>
            </a:r>
          </a:p>
          <a:p>
            <a:pPr marL="0" indent="0" algn="ctr">
              <a:buNone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8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Expert Systems can perform many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31314" r="21746" b="25334"/>
          <a:stretch/>
        </p:blipFill>
        <p:spPr bwMode="auto">
          <a:xfrm>
            <a:off x="0" y="2667000"/>
            <a:ext cx="9144000" cy="395151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6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t="19556" r="12539" b="9333"/>
          <a:stretch/>
        </p:blipFill>
        <p:spPr bwMode="auto">
          <a:xfrm>
            <a:off x="174171" y="762000"/>
            <a:ext cx="896982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9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13460" r="22064" b="8825"/>
          <a:stretch/>
        </p:blipFill>
        <p:spPr bwMode="auto">
          <a:xfrm>
            <a:off x="0" y="1"/>
            <a:ext cx="8740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2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for today’s lecture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</a:p>
          <a:p>
            <a:pPr marL="0" indent="0" algn="ctr">
              <a:buNone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Principled Negotiation</a:t>
            </a:r>
          </a:p>
        </p:txBody>
      </p:sp>
    </p:spTree>
    <p:extLst>
      <p:ext uri="{BB962C8B-B14F-4D97-AF65-F5344CB8AC3E}">
        <p14:creationId xmlns:p14="http://schemas.microsoft.com/office/powerpoint/2010/main" val="33131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25144" r="22539" b="15682"/>
          <a:stretch/>
        </p:blipFill>
        <p:spPr bwMode="auto">
          <a:xfrm>
            <a:off x="228600" y="168767"/>
            <a:ext cx="8153400" cy="668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828800" y="3581400"/>
            <a:ext cx="251460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4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15491" r="24603" b="9080"/>
          <a:stretch/>
        </p:blipFill>
        <p:spPr bwMode="auto">
          <a:xfrm>
            <a:off x="304800" y="68581"/>
            <a:ext cx="8229600" cy="678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8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15238" r="43651" b="35492"/>
          <a:stretch/>
        </p:blipFill>
        <p:spPr bwMode="auto">
          <a:xfrm>
            <a:off x="21771" y="25730"/>
            <a:ext cx="7903029" cy="687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228600"/>
            <a:ext cx="14478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Negotiation  Tasks Completed?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1634308"/>
            <a:ext cx="990600" cy="5754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Assessed Received Options?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1634308"/>
            <a:ext cx="990600" cy="5813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Agent Database Updated?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1621730"/>
            <a:ext cx="1066800" cy="5813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Options for Mutual Gain Exhausted ?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3733800"/>
            <a:ext cx="762000" cy="5813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Response Sent?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3716215"/>
            <a:ext cx="1066800" cy="4747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Proposal Implemented ?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4369" y="6019800"/>
            <a:ext cx="955431" cy="4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Proposal </a:t>
            </a:r>
            <a:r>
              <a:rPr lang="en-US" sz="1100" b="1" dirty="0" err="1" smtClean="0">
                <a:solidFill>
                  <a:schemeClr val="tx1"/>
                </a:solidFill>
              </a:rPr>
              <a:t>Assested</a:t>
            </a:r>
            <a:r>
              <a:rPr lang="en-US" sz="1100" b="1" dirty="0" smtClean="0">
                <a:solidFill>
                  <a:schemeClr val="tx1"/>
                </a:solidFill>
              </a:rPr>
              <a:t> ?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9885" y="6008076"/>
            <a:ext cx="858715" cy="6213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Supervisor Agent Approved ?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53100" y="3241857"/>
            <a:ext cx="1295400" cy="4919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Option Implemented ?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7800" y="4953000"/>
            <a:ext cx="7620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Proposed Option Accepted ?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800" y="5070657"/>
            <a:ext cx="762000" cy="4919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Approval Obtained?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40576" y="5670030"/>
            <a:ext cx="762000" cy="4919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Approval Required?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7685" y="5670030"/>
            <a:ext cx="740229" cy="63869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Best  Option Proposed ?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627685" y="990600"/>
            <a:ext cx="1239715" cy="427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87915" y="729923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AND node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648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15238" r="13174" b="7301"/>
          <a:stretch/>
        </p:blipFill>
        <p:spPr bwMode="auto">
          <a:xfrm>
            <a:off x="108857" y="217715"/>
            <a:ext cx="9035143" cy="66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9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381000"/>
            <a:ext cx="8229600" cy="4525963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</a:p>
          <a:p>
            <a:pPr marL="0" indent="0" algn="ctr">
              <a:buNone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Traffic Management</a:t>
            </a:r>
          </a:p>
          <a:p>
            <a:pPr marL="0" indent="0" algn="ctr">
              <a:buNone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Principled Negotiation</a:t>
            </a:r>
          </a:p>
          <a:p>
            <a:pPr marL="0" indent="0" algn="ctr">
              <a:buNone/>
            </a:pPr>
            <a:r>
              <a:rPr lang="en-US" sz="6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6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Wangermann</a:t>
            </a:r>
            <a:r>
              <a:rPr lang="en-US" sz="6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Stengel)</a:t>
            </a:r>
          </a:p>
        </p:txBody>
      </p:sp>
    </p:spTree>
    <p:extLst>
      <p:ext uri="{BB962C8B-B14F-4D97-AF65-F5344CB8AC3E}">
        <p14:creationId xmlns:p14="http://schemas.microsoft.com/office/powerpoint/2010/main" val="3794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968" r="19365" b="8063"/>
          <a:stretch/>
        </p:blipFill>
        <p:spPr bwMode="auto">
          <a:xfrm>
            <a:off x="0" y="370089"/>
            <a:ext cx="8915400" cy="645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0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 t="15239" r="15079" b="6793"/>
          <a:stretch/>
        </p:blipFill>
        <p:spPr bwMode="auto">
          <a:xfrm>
            <a:off x="533400" y="174172"/>
            <a:ext cx="8316686" cy="668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0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13714" r="14444" b="15429"/>
          <a:stretch/>
        </p:blipFill>
        <p:spPr bwMode="auto">
          <a:xfrm>
            <a:off x="-10886" y="21771"/>
            <a:ext cx="8643258" cy="607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943600"/>
            <a:ext cx="4191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Rules can be fuzzy, quantum, modal, neural,  Bayesian,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Special inference methods may be used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010400" y="5257800"/>
            <a:ext cx="1371600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5" t="15746" r="21270" b="9334"/>
          <a:stretch/>
        </p:blipFill>
        <p:spPr bwMode="auto">
          <a:xfrm>
            <a:off x="32657" y="348342"/>
            <a:ext cx="8490859" cy="642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9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t="15238" r="15239" b="6032"/>
          <a:stretch/>
        </p:blipFill>
        <p:spPr bwMode="auto">
          <a:xfrm>
            <a:off x="-10886" y="0"/>
            <a:ext cx="8860973" cy="674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Expert Systems can be used in conjunction with Neural Nets, Evolutionary Algorithms and all other kinds of problem-solving/learning mechanisms.</a:t>
            </a:r>
          </a:p>
          <a:p>
            <a:endParaRPr lang="en-US" dirty="0"/>
          </a:p>
          <a:p>
            <a:r>
              <a:rPr lang="en-US" dirty="0" smtClean="0"/>
              <a:t>Standard classical programming can be smoothly interfaced with Training and Evolving and Uncertainty based philosophies like in Evolutionary, Neural and Fuzzy methodologies.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4" y="0"/>
            <a:ext cx="9129346" cy="685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79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Give examples of IF-THEN-ELSE rules for various types of Expert Systems.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Give example how Expert System can be combined with a Neural Nets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Give examples of Action Parameters and Premise Parameters for a Production Rule. Give examples how these parameters can be learned. Formulate a learning problem.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What are elements of a parameter, give examples.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 What are the statuses of a rule. Give example for a simple robot based on rules.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Discuss forward chaining (reasoning) versus backward chaining (reasoning) on some practical math or robot based example.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Based on the given in class example of Chinook 47 Helicopter, design an expert system (rules) for a very simple </a:t>
            </a:r>
            <a:r>
              <a:rPr lang="en-US" sz="1800" dirty="0" err="1" smtClean="0"/>
              <a:t>Braitenberg</a:t>
            </a:r>
            <a:r>
              <a:rPr lang="en-US" sz="1800" dirty="0" smtClean="0"/>
              <a:t>-like Vehicle robot.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Read about our Animal example with forward and backward chaining. Explain the problem on your own example.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Explain the forward and backward chaining on a simple robot with camera that recognizes various obstacles in a room, such as a chair, a desk, a </a:t>
            </a:r>
            <a:r>
              <a:rPr lang="en-US" sz="1800" dirty="0" err="1" smtClean="0"/>
              <a:t>postument</a:t>
            </a:r>
            <a:r>
              <a:rPr lang="en-US" sz="1800" dirty="0" smtClean="0"/>
              <a:t>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Give examples of Frames and other knowledge representations for a simple robot.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Show example of an expert system based on Principled Negotiation.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Modify the Animal Recognition example to allow for fuzzy logic and predicates.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00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t="17524" r="27777" b="9333"/>
          <a:stretch/>
        </p:blipFill>
        <p:spPr bwMode="auto">
          <a:xfrm>
            <a:off x="0" y="-22567"/>
            <a:ext cx="7848600" cy="689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6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135563"/>
          </a:xfrm>
          <a:solidFill>
            <a:srgbClr val="FFFF00"/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16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of Knowledge Representation: </a:t>
            </a:r>
          </a:p>
          <a:p>
            <a:pPr marL="0" indent="0" algn="ctr">
              <a:buNone/>
            </a:pP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INFERENCE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2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Inference versus Knowledge Representation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30180" r="19842" b="25333"/>
          <a:stretch/>
        </p:blipFill>
        <p:spPr bwMode="auto">
          <a:xfrm>
            <a:off x="0" y="2362200"/>
            <a:ext cx="8969829" cy="381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9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19048" r="10952" b="12635"/>
          <a:stretch/>
        </p:blipFill>
        <p:spPr bwMode="auto">
          <a:xfrm>
            <a:off x="32657" y="367697"/>
            <a:ext cx="8806543" cy="649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6096000"/>
            <a:ext cx="3352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Forward chaining 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en-US" dirty="0" smtClean="0">
                <a:solidFill>
                  <a:srgbClr val="FF0000"/>
                </a:solidFill>
              </a:rPr>
              <a:t> driven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Backward chaining 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driven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7200" y="2895600"/>
            <a:ext cx="35052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200400" y="3733800"/>
            <a:ext cx="7620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9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6" t="23365" r="21746" b="17969"/>
          <a:stretch/>
        </p:blipFill>
        <p:spPr bwMode="auto">
          <a:xfrm>
            <a:off x="381000" y="685800"/>
            <a:ext cx="8077200" cy="50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9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692</Words>
  <Application>Microsoft Office PowerPoint</Application>
  <PresentationFormat>On-screen Show (4:3)</PresentationFormat>
  <Paragraphs>107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PowerPoint Presentation</vt:lpstr>
      <vt:lpstr>Review – Classical Expert Systems</vt:lpstr>
      <vt:lpstr>Many expert systems are based on rules</vt:lpstr>
      <vt:lpstr>Expert Systems can perform many functions</vt:lpstr>
      <vt:lpstr>PowerPoint Presentation</vt:lpstr>
      <vt:lpstr>PowerPoint Presentation</vt:lpstr>
      <vt:lpstr>Inference versus Knowledge Representation</vt:lpstr>
      <vt:lpstr>PowerPoint Presentation</vt:lpstr>
      <vt:lpstr>PowerPoint Presentation</vt:lpstr>
      <vt:lpstr>Elements of a rule</vt:lpstr>
      <vt:lpstr>Example Chinook 47 Helicopter</vt:lpstr>
      <vt:lpstr>PowerPoint Presentation</vt:lpstr>
      <vt:lpstr>Real-Time Implementation of Rule-Based Control System.</vt:lpstr>
      <vt:lpstr>PowerPoint Presentation</vt:lpstr>
      <vt:lpstr>PowerPoint Presentation</vt:lpstr>
      <vt:lpstr>PowerPoint Presentation</vt:lpstr>
      <vt:lpstr>PowerPoint Presentation</vt:lpstr>
      <vt:lpstr>Failure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for today’s lecture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Questions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24</cp:revision>
  <dcterms:created xsi:type="dcterms:W3CDTF">2012-10-24T22:38:24Z</dcterms:created>
  <dcterms:modified xsi:type="dcterms:W3CDTF">2016-10-07T20:43:13Z</dcterms:modified>
</cp:coreProperties>
</file>